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25" r:id="rId2"/>
    <p:sldId id="306" r:id="rId3"/>
    <p:sldId id="310" r:id="rId4"/>
    <p:sldId id="313" r:id="rId5"/>
    <p:sldId id="332" r:id="rId6"/>
    <p:sldId id="308" r:id="rId7"/>
  </p:sldIdLst>
  <p:sldSz cx="12192000" cy="6858000"/>
  <p:notesSz cx="6858000" cy="9144000"/>
  <p:embeddedFontLst>
    <p:embeddedFont>
      <p:font typeface="Britannic Bold" panose="020B0903060703020204" pitchFamily="34" charset="0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andara" panose="020E050203030302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30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2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77C48-A32D-4F1C-B76E-AC3F35056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CA31E9-31F3-46FE-A3BC-B67C6A2433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524A7-132C-4A6A-AFED-F21B01D1B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F6CF9-F6B0-442F-B926-548BCAFA8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36BE4-7D51-4AFE-BAE0-9958FEAD5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666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8E82-DCC0-4AE7-A417-5E92E696D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0999DA-D77A-4034-B6F5-05188AF14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4713F-5F79-4F82-88B2-435A6C085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9E3CC-3596-4D9B-A29F-E3B1C005A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5846A-62A2-4F2D-A1F0-05F72318A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261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F6C944-4396-4814-941D-DC0D570AF9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8F5BFE-CA3F-4FE2-9313-1E27B737A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698AA-AC93-4206-9495-01A6BC0D0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27640-2C0D-4BF8-A0D0-B0E7BF295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F63B30-AA34-4DED-925D-3F87744AC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92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FFEA5A3-3EA3-477C-A022-3EF58725217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41708" y="0"/>
            <a:ext cx="1250292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66D641-4E12-496B-9C47-15923CA08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F8C28F-394D-4C34-9555-F4FC652C7C9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12/28/2021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ADD131-826C-401C-8650-93BC051CF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5C6AF7-1C50-4D91-8A4C-56E1420D4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877FE4-542D-482A-9815-9C215DF6866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075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66D641-4E12-496B-9C47-15923CA08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F8C28F-394D-4C34-9555-F4FC652C7C99}" type="datetimeFigureOut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12/28/2021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ADD131-826C-401C-8650-93BC051CF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5C6AF7-1C50-4D91-8A4C-56E1420D4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877FE4-542D-482A-9815-9C215DF6866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E74FCA2-4153-4E15-A5CD-F0C9D6B4BE5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59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99524-1927-413A-A01D-21FDA67F2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0F064-AC1F-4485-BA9C-01214E26E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C500A-81E2-41C4-8EE5-628C78DC4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7A137-D9FC-486E-9811-2933BD45A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B9E10-3237-4B00-AE45-D6E9A557C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6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8224C-0EC2-4E3A-9861-F7720A4F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EC297-8DD7-4EF6-863F-9AC77A80B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54F16-2859-4C40-909E-7B1D56F44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F1B51-9703-4B57-B602-8C3742C5C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BBD19-EA17-45B0-86BF-37E4A2673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71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B352C-27C9-4DDE-956C-31E375C6C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87776-86D9-48FB-A110-B9E1A77DAA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26EBE9-B3DA-45FE-BB08-40E05142B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E84856-36EF-48A0-A895-B45E1C63E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30342-20E0-436D-8993-9DE813807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D35316-9A28-403D-8705-24012CE5E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30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C7FE6-37C5-4A47-9875-A72DD32C3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627A8D-0A78-4006-AE6E-56C68EE64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34C75-2FA3-4358-8BAF-78DF5197E1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136A2A-893D-4EFE-9921-2780AE507B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076B3A-A8B9-4A9B-906E-7E919258D3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1D979E-F7A5-4A9D-B5C7-EFE607D31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BDEE7E-37AF-4A4D-9077-8F377F606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E1C4B9-90D8-40ED-AF2C-98D8155A1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60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A18F0-8351-4C1D-A2DF-1276138C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E6001A-B000-4905-B82A-B4B19FABE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15B621-90F2-454E-8877-B8FE2D42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EBFF7-EE7A-4EB7-8E27-9650DD8B3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71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C6A19F-0AEA-4382-9AB9-AA81E1570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489073-9641-4E9E-9C6C-A515C8233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837E4-37C9-4BF6-A190-E29E3BA62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56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E0F4F-F39E-4B76-A8C5-84A1662E6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19B50-A4DA-4CAA-ACE4-BD0C2F3D7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DB4F1D-AF6E-4FE5-8978-C43C479E9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BF435-8564-4693-92E1-71CD496DD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E87886-0D2D-4C7C-9032-6B21A7309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C07BF6-2A4E-45BF-95E6-A8A89F7E8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4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C216E-CEF3-4572-B3C0-C2AB404AD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6DA089-0F8F-4509-818F-F8518AE46F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3D5D8-7958-4BDF-8FFC-679F50B19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3E3BB-0CF1-4E7E-B6F1-65BA11006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7BE2A-7E5F-4622-A488-5FBDCF349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FA8E22-DB49-49A0-AFE1-D96C41789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62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363909-CADA-4138-9427-A2873DF30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1505F4-40C1-4182-A1A5-0C1DEA1AB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A8662-DC82-41B7-98A3-A22077BF03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4EC14-3DCB-4C53-8D56-BE3081BCE990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93F0E4-4364-401C-8D10-4C370508CD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DE05A-A2BA-450C-B8F1-9A995E8973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04C67-4F83-4152-BA4A-6F9FC861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91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4D4ECC2-FD16-4F6E-BF20-07F7847FCFF2}"/>
              </a:ext>
            </a:extLst>
          </p:cNvPr>
          <p:cNvSpPr/>
          <p:nvPr/>
        </p:nvSpPr>
        <p:spPr>
          <a:xfrm rot="5400000">
            <a:off x="3075393" y="-1015510"/>
            <a:ext cx="1588481" cy="773927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0C08F1-62E3-4070-B5CB-10B19365F99B}"/>
              </a:ext>
            </a:extLst>
          </p:cNvPr>
          <p:cNvSpPr/>
          <p:nvPr/>
        </p:nvSpPr>
        <p:spPr>
          <a:xfrm rot="5400000">
            <a:off x="5781669" y="447670"/>
            <a:ext cx="628652" cy="12192007"/>
          </a:xfrm>
          <a:prstGeom prst="rect">
            <a:avLst/>
          </a:prstGeom>
          <a:solidFill>
            <a:srgbClr val="213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8460A4-510A-4105-B30A-B4F8F433614B}"/>
              </a:ext>
            </a:extLst>
          </p:cNvPr>
          <p:cNvSpPr txBox="1"/>
          <p:nvPr/>
        </p:nvSpPr>
        <p:spPr>
          <a:xfrm>
            <a:off x="308178" y="2277256"/>
            <a:ext cx="7616621" cy="82880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213037"/>
                </a:solidFill>
                <a:effectLst/>
                <a:uLnTx/>
                <a:uFillTx/>
                <a:latin typeface="Britannic Bold" panose="020B0903060703020204" pitchFamily="34" charset="0"/>
                <a:ea typeface="+mn-ea"/>
                <a:cs typeface="+mn-cs"/>
              </a:rPr>
              <a:t>DESIGN OF STEEL BUILDINGS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E56509-41BC-431D-B344-40A76046FA51}"/>
              </a:ext>
            </a:extLst>
          </p:cNvPr>
          <p:cNvSpPr txBox="1"/>
          <p:nvPr/>
        </p:nvSpPr>
        <p:spPr>
          <a:xfrm>
            <a:off x="308178" y="3187765"/>
            <a:ext cx="2739821" cy="4606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213037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By: Name Last name</a:t>
            </a:r>
          </a:p>
        </p:txBody>
      </p:sp>
    </p:spTree>
    <p:extLst>
      <p:ext uri="{BB962C8B-B14F-4D97-AF65-F5344CB8AC3E}">
        <p14:creationId xmlns:p14="http://schemas.microsoft.com/office/powerpoint/2010/main" val="320485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EA929E-CA5B-4E66-9A75-5898F89835BB}"/>
              </a:ext>
            </a:extLst>
          </p:cNvPr>
          <p:cNvSpPr txBox="1"/>
          <p:nvPr/>
        </p:nvSpPr>
        <p:spPr>
          <a:xfrm>
            <a:off x="571500" y="617421"/>
            <a:ext cx="7282792" cy="81132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213037"/>
                </a:solidFill>
                <a:effectLst/>
                <a:uLnTx/>
                <a:uFillTx/>
                <a:latin typeface="Britannic Bold" panose="020B0903060703020204" pitchFamily="34" charset="0"/>
                <a:ea typeface="+mn-ea"/>
                <a:cs typeface="+mn-cs"/>
              </a:rPr>
              <a:t>Abstract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1D9312-C723-4D95-9C83-C505C3544EE0}"/>
              </a:ext>
            </a:extLst>
          </p:cNvPr>
          <p:cNvSpPr txBox="1"/>
          <p:nvPr/>
        </p:nvSpPr>
        <p:spPr>
          <a:xfrm>
            <a:off x="571501" y="1428750"/>
            <a:ext cx="9753600" cy="135665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Every building we feature has a story to tell. Whether we explore a new intervention that has shifted the fabric of the city surrounding it, pull back the covers on architectural prize-giving, or consider the possible replicable impact of a tiny prototype, every project – large or small, good or bad – contributes to an archive of the most culturally significant and architecturally interesting buildings of our time.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Roboto Th" pitchFamily="2" charset="0"/>
              <a:cs typeface="Times New Roman" panose="02020603050405020304" pitchFamily="18" charset="0"/>
            </a:endParaRP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6F5A838A-5846-43F7-90D6-6ED4CC195AA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941708" y="0"/>
            <a:ext cx="1250292" cy="6858000"/>
          </a:xfr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9008C692-01C0-47B2-81BA-10E2991D6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449943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877FE4-542D-482A-9815-9C215DF68668}" type="slidenum">
              <a:rPr kumimoji="0" 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393DC4-41EC-4808-839F-09540C310C2F}"/>
              </a:ext>
            </a:extLst>
          </p:cNvPr>
          <p:cNvSpPr txBox="1"/>
          <p:nvPr/>
        </p:nvSpPr>
        <p:spPr>
          <a:xfrm>
            <a:off x="571501" y="3899187"/>
            <a:ext cx="9753600" cy="23413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Every building we feature has a story to tell. Whether we explore a new intervention that has shifted the fabric of the city surrounding it, pull back the covers on architectural prize-giving, or consider the possible replicable impact of a tiny prototype, every project – large or small, good or bad – contributes to an archive of the most culturally significant and architecturally interesting buildings of our time. Every building we feature has a story to tell. Whether we explore a new intervention that has shifted the fabric of the city surrounding it, pull back the covers on architectural prize-giving, or consider the possible replicable impact of a tiny prototype, every project – large or small, good or bad – contributes to an archive of the most culturally significant and architecturally interesting buildings of our time.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Roboto Th" pitchFamily="2" charset="0"/>
              <a:cs typeface="Times New Roman" panose="02020603050405020304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Roboto Th" pitchFamily="2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C948A6-CF1D-49EC-821E-BACB4C874954}"/>
              </a:ext>
            </a:extLst>
          </p:cNvPr>
          <p:cNvCxnSpPr>
            <a:cxnSpLocks/>
          </p:cNvCxnSpPr>
          <p:nvPr/>
        </p:nvCxnSpPr>
        <p:spPr>
          <a:xfrm flipH="1">
            <a:off x="668711" y="2820286"/>
            <a:ext cx="991276" cy="0"/>
          </a:xfrm>
          <a:prstGeom prst="line">
            <a:avLst/>
          </a:prstGeom>
          <a:ln w="9525">
            <a:solidFill>
              <a:srgbClr val="21303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302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D8A80F-64AE-4132-B5BD-BD56BAD35793}"/>
              </a:ext>
            </a:extLst>
          </p:cNvPr>
          <p:cNvSpPr/>
          <p:nvPr/>
        </p:nvSpPr>
        <p:spPr>
          <a:xfrm rot="5400000">
            <a:off x="9771655" y="-1122953"/>
            <a:ext cx="571498" cy="2817407"/>
          </a:xfrm>
          <a:prstGeom prst="rect">
            <a:avLst/>
          </a:prstGeom>
          <a:solidFill>
            <a:srgbClr val="ED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66F45B-DCF7-435D-AD89-7A0CAD8ABC18}"/>
              </a:ext>
            </a:extLst>
          </p:cNvPr>
          <p:cNvSpPr txBox="1"/>
          <p:nvPr/>
        </p:nvSpPr>
        <p:spPr>
          <a:xfrm>
            <a:off x="1775028" y="1525627"/>
            <a:ext cx="8713901" cy="47377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Every building we feature has a story to tell. Whether we explore a new intervention.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A829A0-D368-4F14-9356-74167F4DFE4A}"/>
              </a:ext>
            </a:extLst>
          </p:cNvPr>
          <p:cNvSpPr txBox="1"/>
          <p:nvPr/>
        </p:nvSpPr>
        <p:spPr>
          <a:xfrm>
            <a:off x="3736438" y="2351097"/>
            <a:ext cx="8455562" cy="47377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Every building we feature has a story to tell. Whether we explore a new intervention.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68581D-7AB6-44AA-80B4-8AFF6D5B3E9B}"/>
              </a:ext>
            </a:extLst>
          </p:cNvPr>
          <p:cNvSpPr txBox="1"/>
          <p:nvPr/>
        </p:nvSpPr>
        <p:spPr>
          <a:xfrm>
            <a:off x="1775029" y="4088716"/>
            <a:ext cx="7110184" cy="473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This Presentation Describes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anose="02020603050405020304" pitchFamily="18" charset="0"/>
              <a:ea typeface="Roboto Th" pitchFamily="2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39BDAF-E6D0-4754-B195-C98EFF684635}"/>
              </a:ext>
            </a:extLst>
          </p:cNvPr>
          <p:cNvSpPr txBox="1"/>
          <p:nvPr/>
        </p:nvSpPr>
        <p:spPr>
          <a:xfrm>
            <a:off x="3145594" y="4562496"/>
            <a:ext cx="8455562" cy="473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Every building we feature has a story to tell. Whether we explore a new intervention.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B56F56-1791-4869-85AE-9BE82F6C930D}"/>
              </a:ext>
            </a:extLst>
          </p:cNvPr>
          <p:cNvSpPr txBox="1"/>
          <p:nvPr/>
        </p:nvSpPr>
        <p:spPr>
          <a:xfrm>
            <a:off x="3632621" y="5065378"/>
            <a:ext cx="6856309" cy="4737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Every building we feature has a story to tell. Whether we explore a new intervention.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68B2BBE1-D5F3-44C2-A40E-E4499DBB4CC0}"/>
              </a:ext>
            </a:extLst>
          </p:cNvPr>
          <p:cNvSpPr/>
          <p:nvPr/>
        </p:nvSpPr>
        <p:spPr>
          <a:xfrm rot="10800000">
            <a:off x="7911192" y="2012869"/>
            <a:ext cx="348343" cy="239336"/>
          </a:xfrm>
          <a:prstGeom prst="triangle">
            <a:avLst/>
          </a:prstGeom>
          <a:solidFill>
            <a:srgbClr val="ED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B88EA3F1-3C67-4813-99E9-E56186986CB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50292" cy="6858000"/>
          </a:xfr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459B2C2A-9D2E-4DAD-8A52-0F4EBD073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449943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877FE4-542D-482A-9815-9C215DF68668}" type="slidenum">
              <a:rPr kumimoji="0" lang="en-US" sz="14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C80A2E6-B9AE-465D-AF2D-4F5374FF1564}"/>
              </a:ext>
            </a:extLst>
          </p:cNvPr>
          <p:cNvGrpSpPr/>
          <p:nvPr/>
        </p:nvGrpSpPr>
        <p:grpSpPr>
          <a:xfrm>
            <a:off x="3228174" y="5168417"/>
            <a:ext cx="432000" cy="432000"/>
            <a:chOff x="3228174" y="5168417"/>
            <a:chExt cx="432000" cy="432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55AF4CA-ABFD-45C2-84A0-44C1F76A5EF2}"/>
                </a:ext>
              </a:extLst>
            </p:cNvPr>
            <p:cNvSpPr/>
            <p:nvPr/>
          </p:nvSpPr>
          <p:spPr>
            <a:xfrm>
              <a:off x="3228174" y="5168417"/>
              <a:ext cx="432000" cy="432000"/>
            </a:xfrm>
            <a:prstGeom prst="rect">
              <a:avLst/>
            </a:prstGeom>
            <a:solidFill>
              <a:srgbClr val="DACC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" name="Google Shape;5844;p60">
              <a:extLst>
                <a:ext uri="{FF2B5EF4-FFF2-40B4-BE49-F238E27FC236}">
                  <a16:creationId xmlns:a16="http://schemas.microsoft.com/office/drawing/2014/main" id="{A8578B32-3932-4712-9EFC-684F9BA6AC17}"/>
                </a:ext>
              </a:extLst>
            </p:cNvPr>
            <p:cNvGrpSpPr/>
            <p:nvPr/>
          </p:nvGrpSpPr>
          <p:grpSpPr>
            <a:xfrm>
              <a:off x="3275994" y="5204906"/>
              <a:ext cx="356627" cy="334252"/>
              <a:chOff x="6219391" y="3816756"/>
              <a:chExt cx="356627" cy="334252"/>
            </a:xfrm>
            <a:solidFill>
              <a:schemeClr val="bg1"/>
            </a:solidFill>
          </p:grpSpPr>
          <p:sp>
            <p:nvSpPr>
              <p:cNvPr id="15" name="Google Shape;5845;p60">
                <a:extLst>
                  <a:ext uri="{FF2B5EF4-FFF2-40B4-BE49-F238E27FC236}">
                    <a16:creationId xmlns:a16="http://schemas.microsoft.com/office/drawing/2014/main" id="{2D5C2488-51BA-4E28-BD67-27178D1A8D0F}"/>
                  </a:ext>
                </a:extLst>
              </p:cNvPr>
              <p:cNvSpPr/>
              <p:nvPr/>
            </p:nvSpPr>
            <p:spPr>
              <a:xfrm>
                <a:off x="6219391" y="3816756"/>
                <a:ext cx="306594" cy="334252"/>
              </a:xfrm>
              <a:custGeom>
                <a:avLst/>
                <a:gdLst/>
                <a:ahLst/>
                <a:cxnLst/>
                <a:rect l="l" t="t" r="r" b="b"/>
                <a:pathLst>
                  <a:path w="9633" h="10502" extrusionOk="0">
                    <a:moveTo>
                      <a:pt x="8394" y="4179"/>
                    </a:moveTo>
                    <a:cubicBezTo>
                      <a:pt x="8906" y="4251"/>
                      <a:pt x="9299" y="4703"/>
                      <a:pt x="9299" y="5239"/>
                    </a:cubicBezTo>
                    <a:cubicBezTo>
                      <a:pt x="9299" y="5775"/>
                      <a:pt x="8906" y="6215"/>
                      <a:pt x="8394" y="6299"/>
                    </a:cubicBezTo>
                    <a:lnTo>
                      <a:pt x="8394" y="4179"/>
                    </a:lnTo>
                    <a:close/>
                    <a:moveTo>
                      <a:pt x="1203" y="4013"/>
                    </a:moveTo>
                    <a:lnTo>
                      <a:pt x="1203" y="6489"/>
                    </a:lnTo>
                    <a:lnTo>
                      <a:pt x="846" y="6489"/>
                    </a:lnTo>
                    <a:cubicBezTo>
                      <a:pt x="548" y="6489"/>
                      <a:pt x="310" y="6251"/>
                      <a:pt x="310" y="5953"/>
                    </a:cubicBezTo>
                    <a:lnTo>
                      <a:pt x="310" y="4549"/>
                    </a:lnTo>
                    <a:cubicBezTo>
                      <a:pt x="310" y="4251"/>
                      <a:pt x="548" y="4013"/>
                      <a:pt x="846" y="4013"/>
                    </a:cubicBezTo>
                    <a:close/>
                    <a:moveTo>
                      <a:pt x="2596" y="4001"/>
                    </a:moveTo>
                    <a:lnTo>
                      <a:pt x="2596" y="6489"/>
                    </a:lnTo>
                    <a:lnTo>
                      <a:pt x="1525" y="6489"/>
                    </a:lnTo>
                    <a:lnTo>
                      <a:pt x="1525" y="4001"/>
                    </a:lnTo>
                    <a:close/>
                    <a:moveTo>
                      <a:pt x="2799" y="7692"/>
                    </a:moveTo>
                    <a:lnTo>
                      <a:pt x="2799" y="8418"/>
                    </a:lnTo>
                    <a:lnTo>
                      <a:pt x="2477" y="8418"/>
                    </a:lnTo>
                    <a:lnTo>
                      <a:pt x="2679" y="7692"/>
                    </a:lnTo>
                    <a:close/>
                    <a:moveTo>
                      <a:pt x="2560" y="6811"/>
                    </a:moveTo>
                    <a:lnTo>
                      <a:pt x="1941" y="9121"/>
                    </a:lnTo>
                    <a:lnTo>
                      <a:pt x="1525" y="9121"/>
                    </a:lnTo>
                    <a:lnTo>
                      <a:pt x="1525" y="6811"/>
                    </a:lnTo>
                    <a:close/>
                    <a:moveTo>
                      <a:pt x="8061" y="310"/>
                    </a:moveTo>
                    <a:lnTo>
                      <a:pt x="8061" y="10180"/>
                    </a:lnTo>
                    <a:lnTo>
                      <a:pt x="7335" y="10180"/>
                    </a:lnTo>
                    <a:lnTo>
                      <a:pt x="7335" y="3227"/>
                    </a:lnTo>
                    <a:cubicBezTo>
                      <a:pt x="7335" y="3132"/>
                      <a:pt x="7251" y="3060"/>
                      <a:pt x="7168" y="3060"/>
                    </a:cubicBezTo>
                    <a:cubicBezTo>
                      <a:pt x="7085" y="3060"/>
                      <a:pt x="7001" y="3132"/>
                      <a:pt x="7001" y="3227"/>
                    </a:cubicBezTo>
                    <a:lnTo>
                      <a:pt x="7001" y="9085"/>
                    </a:lnTo>
                    <a:cubicBezTo>
                      <a:pt x="6799" y="8811"/>
                      <a:pt x="6489" y="8406"/>
                      <a:pt x="6085" y="8013"/>
                    </a:cubicBezTo>
                    <a:cubicBezTo>
                      <a:pt x="5620" y="7573"/>
                      <a:pt x="5144" y="7216"/>
                      <a:pt x="4656" y="6966"/>
                    </a:cubicBezTo>
                    <a:cubicBezTo>
                      <a:pt x="4084" y="6668"/>
                      <a:pt x="3525" y="6501"/>
                      <a:pt x="2941" y="6489"/>
                    </a:cubicBezTo>
                    <a:lnTo>
                      <a:pt x="2941" y="4001"/>
                    </a:lnTo>
                    <a:cubicBezTo>
                      <a:pt x="3525" y="3965"/>
                      <a:pt x="4084" y="3810"/>
                      <a:pt x="4656" y="3525"/>
                    </a:cubicBezTo>
                    <a:cubicBezTo>
                      <a:pt x="5144" y="3275"/>
                      <a:pt x="5620" y="2917"/>
                      <a:pt x="6085" y="2465"/>
                    </a:cubicBezTo>
                    <a:cubicBezTo>
                      <a:pt x="6489" y="2084"/>
                      <a:pt x="6799" y="1679"/>
                      <a:pt x="7001" y="1393"/>
                    </a:cubicBezTo>
                    <a:lnTo>
                      <a:pt x="7001" y="2441"/>
                    </a:lnTo>
                    <a:cubicBezTo>
                      <a:pt x="7001" y="2524"/>
                      <a:pt x="7085" y="2596"/>
                      <a:pt x="7168" y="2596"/>
                    </a:cubicBezTo>
                    <a:cubicBezTo>
                      <a:pt x="7251" y="2596"/>
                      <a:pt x="7335" y="2524"/>
                      <a:pt x="7335" y="2441"/>
                    </a:cubicBezTo>
                    <a:lnTo>
                      <a:pt x="7335" y="310"/>
                    </a:lnTo>
                    <a:close/>
                    <a:moveTo>
                      <a:pt x="7168" y="0"/>
                    </a:moveTo>
                    <a:cubicBezTo>
                      <a:pt x="7085" y="0"/>
                      <a:pt x="7001" y="72"/>
                      <a:pt x="7001" y="167"/>
                    </a:cubicBezTo>
                    <a:lnTo>
                      <a:pt x="7001" y="822"/>
                    </a:lnTo>
                    <a:cubicBezTo>
                      <a:pt x="6906" y="977"/>
                      <a:pt x="6489" y="1620"/>
                      <a:pt x="5847" y="2251"/>
                    </a:cubicBezTo>
                    <a:cubicBezTo>
                      <a:pt x="5156" y="2905"/>
                      <a:pt x="4084" y="3691"/>
                      <a:pt x="2775" y="3691"/>
                    </a:cubicBezTo>
                    <a:lnTo>
                      <a:pt x="858" y="3691"/>
                    </a:lnTo>
                    <a:cubicBezTo>
                      <a:pt x="382" y="3691"/>
                      <a:pt x="1" y="4072"/>
                      <a:pt x="1" y="4549"/>
                    </a:cubicBezTo>
                    <a:lnTo>
                      <a:pt x="1" y="5953"/>
                    </a:lnTo>
                    <a:cubicBezTo>
                      <a:pt x="1" y="6430"/>
                      <a:pt x="382" y="6811"/>
                      <a:pt x="858" y="6811"/>
                    </a:cubicBezTo>
                    <a:lnTo>
                      <a:pt x="1215" y="6811"/>
                    </a:lnTo>
                    <a:lnTo>
                      <a:pt x="1215" y="9287"/>
                    </a:lnTo>
                    <a:cubicBezTo>
                      <a:pt x="1215" y="9371"/>
                      <a:pt x="1286" y="9454"/>
                      <a:pt x="1382" y="9454"/>
                    </a:cubicBezTo>
                    <a:lnTo>
                      <a:pt x="2084" y="9454"/>
                    </a:lnTo>
                    <a:cubicBezTo>
                      <a:pt x="2156" y="9454"/>
                      <a:pt x="2215" y="9406"/>
                      <a:pt x="2239" y="9335"/>
                    </a:cubicBezTo>
                    <a:lnTo>
                      <a:pt x="2394" y="8751"/>
                    </a:lnTo>
                    <a:lnTo>
                      <a:pt x="2953" y="8751"/>
                    </a:lnTo>
                    <a:cubicBezTo>
                      <a:pt x="3049" y="8751"/>
                      <a:pt x="3120" y="8680"/>
                      <a:pt x="3120" y="8585"/>
                    </a:cubicBezTo>
                    <a:lnTo>
                      <a:pt x="3120" y="7525"/>
                    </a:lnTo>
                    <a:cubicBezTo>
                      <a:pt x="3120" y="7442"/>
                      <a:pt x="3049" y="7370"/>
                      <a:pt x="2953" y="7370"/>
                    </a:cubicBezTo>
                    <a:lnTo>
                      <a:pt x="2763" y="7370"/>
                    </a:lnTo>
                    <a:lnTo>
                      <a:pt x="2918" y="6811"/>
                    </a:lnTo>
                    <a:cubicBezTo>
                      <a:pt x="4168" y="6858"/>
                      <a:pt x="5192" y="7620"/>
                      <a:pt x="5858" y="8263"/>
                    </a:cubicBezTo>
                    <a:cubicBezTo>
                      <a:pt x="6513" y="8882"/>
                      <a:pt x="6930" y="9525"/>
                      <a:pt x="7025" y="9692"/>
                    </a:cubicBezTo>
                    <a:lnTo>
                      <a:pt x="7025" y="10347"/>
                    </a:lnTo>
                    <a:cubicBezTo>
                      <a:pt x="7025" y="10430"/>
                      <a:pt x="7097" y="10502"/>
                      <a:pt x="7180" y="10502"/>
                    </a:cubicBezTo>
                    <a:lnTo>
                      <a:pt x="8240" y="10502"/>
                    </a:lnTo>
                    <a:cubicBezTo>
                      <a:pt x="8335" y="10502"/>
                      <a:pt x="8406" y="10430"/>
                      <a:pt x="8406" y="10347"/>
                    </a:cubicBezTo>
                    <a:lnTo>
                      <a:pt x="8406" y="6632"/>
                    </a:lnTo>
                    <a:cubicBezTo>
                      <a:pt x="9109" y="6549"/>
                      <a:pt x="9633" y="5965"/>
                      <a:pt x="9633" y="5251"/>
                    </a:cubicBezTo>
                    <a:cubicBezTo>
                      <a:pt x="9621" y="4537"/>
                      <a:pt x="9085" y="3941"/>
                      <a:pt x="8394" y="3870"/>
                    </a:cubicBezTo>
                    <a:lnTo>
                      <a:pt x="8394" y="167"/>
                    </a:lnTo>
                    <a:cubicBezTo>
                      <a:pt x="8394" y="72"/>
                      <a:pt x="8311" y="0"/>
                      <a:pt x="8228" y="0"/>
                    </a:cubicBezTo>
                    <a:close/>
                  </a:path>
                </a:pathLst>
              </a:custGeom>
              <a:solidFill>
                <a:srgbClr val="213037"/>
              </a:solidFill>
              <a:ln>
                <a:solidFill>
                  <a:srgbClr val="213037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Google Shape;5846;p60">
                <a:extLst>
                  <a:ext uri="{FF2B5EF4-FFF2-40B4-BE49-F238E27FC236}">
                    <a16:creationId xmlns:a16="http://schemas.microsoft.com/office/drawing/2014/main" id="{72453703-0EDC-46B0-B909-0FD541A75F6C}"/>
                  </a:ext>
                </a:extLst>
              </p:cNvPr>
              <p:cNvSpPr/>
              <p:nvPr/>
            </p:nvSpPr>
            <p:spPr>
              <a:xfrm>
                <a:off x="6549060" y="3978567"/>
                <a:ext cx="26958" cy="10630"/>
              </a:xfrm>
              <a:custGeom>
                <a:avLst/>
                <a:gdLst/>
                <a:ahLst/>
                <a:cxnLst/>
                <a:rect l="l" t="t" r="r" b="b"/>
                <a:pathLst>
                  <a:path w="847" h="334" extrusionOk="0">
                    <a:moveTo>
                      <a:pt x="156" y="0"/>
                    </a:moveTo>
                    <a:cubicBezTo>
                      <a:pt x="72" y="0"/>
                      <a:pt x="1" y="84"/>
                      <a:pt x="1" y="167"/>
                    </a:cubicBezTo>
                    <a:cubicBezTo>
                      <a:pt x="1" y="262"/>
                      <a:pt x="72" y="334"/>
                      <a:pt x="156" y="334"/>
                    </a:cubicBezTo>
                    <a:lnTo>
                      <a:pt x="680" y="334"/>
                    </a:lnTo>
                    <a:cubicBezTo>
                      <a:pt x="763" y="334"/>
                      <a:pt x="846" y="262"/>
                      <a:pt x="846" y="167"/>
                    </a:cubicBezTo>
                    <a:cubicBezTo>
                      <a:pt x="846" y="84"/>
                      <a:pt x="775" y="0"/>
                      <a:pt x="68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Google Shape;5847;p60">
                <a:extLst>
                  <a:ext uri="{FF2B5EF4-FFF2-40B4-BE49-F238E27FC236}">
                    <a16:creationId xmlns:a16="http://schemas.microsoft.com/office/drawing/2014/main" id="{6BB65F0B-056F-4A49-B0D8-C9685A0C95A3}"/>
                  </a:ext>
                </a:extLst>
              </p:cNvPr>
              <p:cNvSpPr/>
              <p:nvPr/>
            </p:nvSpPr>
            <p:spPr>
              <a:xfrm>
                <a:off x="6525572" y="3915357"/>
                <a:ext cx="24666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75" h="701" extrusionOk="0">
                    <a:moveTo>
                      <a:pt x="605" y="1"/>
                    </a:moveTo>
                    <a:cubicBezTo>
                      <a:pt x="563" y="1"/>
                      <a:pt x="519" y="16"/>
                      <a:pt x="477" y="46"/>
                    </a:cubicBezTo>
                    <a:lnTo>
                      <a:pt x="108" y="415"/>
                    </a:lnTo>
                    <a:cubicBezTo>
                      <a:pt x="1" y="522"/>
                      <a:pt x="84" y="700"/>
                      <a:pt x="227" y="700"/>
                    </a:cubicBezTo>
                    <a:cubicBezTo>
                      <a:pt x="275" y="700"/>
                      <a:pt x="322" y="677"/>
                      <a:pt x="346" y="653"/>
                    </a:cubicBezTo>
                    <a:lnTo>
                      <a:pt x="715" y="284"/>
                    </a:lnTo>
                    <a:cubicBezTo>
                      <a:pt x="775" y="224"/>
                      <a:pt x="775" y="117"/>
                      <a:pt x="715" y="46"/>
                    </a:cubicBezTo>
                    <a:cubicBezTo>
                      <a:pt x="685" y="16"/>
                      <a:pt x="647" y="1"/>
                      <a:pt x="6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" name="Google Shape;5848;p60">
                <a:extLst>
                  <a:ext uri="{FF2B5EF4-FFF2-40B4-BE49-F238E27FC236}">
                    <a16:creationId xmlns:a16="http://schemas.microsoft.com/office/drawing/2014/main" id="{A4B1F2FB-9722-4EB2-ACB1-830BD01E4EF0}"/>
                  </a:ext>
                </a:extLst>
              </p:cNvPr>
              <p:cNvSpPr/>
              <p:nvPr/>
            </p:nvSpPr>
            <p:spPr>
              <a:xfrm>
                <a:off x="6527099" y="4030191"/>
                <a:ext cx="23139" cy="22661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12" extrusionOk="0">
                    <a:moveTo>
                      <a:pt x="183" y="1"/>
                    </a:moveTo>
                    <a:cubicBezTo>
                      <a:pt x="140" y="1"/>
                      <a:pt x="96" y="15"/>
                      <a:pt x="60" y="45"/>
                    </a:cubicBezTo>
                    <a:cubicBezTo>
                      <a:pt x="0" y="105"/>
                      <a:pt x="0" y="212"/>
                      <a:pt x="60" y="283"/>
                    </a:cubicBezTo>
                    <a:lnTo>
                      <a:pt x="429" y="664"/>
                    </a:lnTo>
                    <a:cubicBezTo>
                      <a:pt x="466" y="696"/>
                      <a:pt x="505" y="711"/>
                      <a:pt x="543" y="711"/>
                    </a:cubicBezTo>
                    <a:cubicBezTo>
                      <a:pt x="590" y="711"/>
                      <a:pt x="634" y="687"/>
                      <a:pt x="667" y="641"/>
                    </a:cubicBezTo>
                    <a:cubicBezTo>
                      <a:pt x="727" y="569"/>
                      <a:pt x="727" y="486"/>
                      <a:pt x="667" y="426"/>
                    </a:cubicBezTo>
                    <a:lnTo>
                      <a:pt x="298" y="45"/>
                    </a:lnTo>
                    <a:cubicBezTo>
                      <a:pt x="268" y="15"/>
                      <a:pt x="227" y="1"/>
                      <a:pt x="18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73766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8" grpId="0"/>
      <p:bldP spid="9" grpId="0"/>
      <p:bldP spid="11" grpId="0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5589798-EDA5-4CA0-84AF-04E7B7DD8EC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8883A7B-38BE-4705-8ED4-D40CB9C97010}"/>
              </a:ext>
            </a:extLst>
          </p:cNvPr>
          <p:cNvSpPr/>
          <p:nvPr/>
        </p:nvSpPr>
        <p:spPr>
          <a:xfrm>
            <a:off x="4139044" y="2334986"/>
            <a:ext cx="8052956" cy="4260174"/>
          </a:xfrm>
          <a:prstGeom prst="rect">
            <a:avLst/>
          </a:prstGeom>
          <a:solidFill>
            <a:srgbClr val="EDE7E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208700-B82A-4476-ADD3-5F71F0A8A689}"/>
              </a:ext>
            </a:extLst>
          </p:cNvPr>
          <p:cNvSpPr txBox="1"/>
          <p:nvPr/>
        </p:nvSpPr>
        <p:spPr>
          <a:xfrm>
            <a:off x="4415623" y="2875412"/>
            <a:ext cx="7282792" cy="81132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213037"/>
                </a:solidFill>
                <a:effectLst/>
                <a:uLnTx/>
                <a:uFillTx/>
                <a:latin typeface="Britannic Bold" panose="020B0903060703020204" pitchFamily="34" charset="0"/>
                <a:ea typeface="+mn-ea"/>
                <a:cs typeface="+mn-cs"/>
              </a:rPr>
              <a:t>Insert your desired Title here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7C7E33-34DF-4FC9-B63F-83B8F823DD5D}"/>
              </a:ext>
            </a:extLst>
          </p:cNvPr>
          <p:cNvSpPr txBox="1"/>
          <p:nvPr/>
        </p:nvSpPr>
        <p:spPr>
          <a:xfrm>
            <a:off x="4415623" y="3686741"/>
            <a:ext cx="7617655" cy="25772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Every building we feature has a story to tell.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Insert your desired text here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Insert your desired text here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Insert your desired text here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Insert your desired text here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Insert your desired text here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Insert your desired text here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lpha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Insert your desired text here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A51BB6D-BB80-4B5D-BB84-89AAD3E4F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449943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877FE4-542D-482A-9815-9C215DF68668}" type="slidenum">
              <a:rPr kumimoji="0" 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178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30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96FDF5BC-F761-426C-83E0-F64F5BA33F87}"/>
              </a:ext>
            </a:extLst>
          </p:cNvPr>
          <p:cNvSpPr txBox="1"/>
          <p:nvPr/>
        </p:nvSpPr>
        <p:spPr>
          <a:xfrm>
            <a:off x="0" y="453904"/>
            <a:ext cx="12192000" cy="11387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ritannic Bold" panose="020B0903060703020204" pitchFamily="34" charset="0"/>
                <a:ea typeface="+mn-ea"/>
                <a:cs typeface="+mn-cs"/>
              </a:rPr>
              <a:t>Insert your desired Title here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 subtitle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AD8DB7F-578D-4FE6-AB95-9192B15068D9}"/>
              </a:ext>
            </a:extLst>
          </p:cNvPr>
          <p:cNvGrpSpPr/>
          <p:nvPr/>
        </p:nvGrpSpPr>
        <p:grpSpPr>
          <a:xfrm>
            <a:off x="4450407" y="1841822"/>
            <a:ext cx="3320205" cy="1991917"/>
            <a:chOff x="1772288" y="2100488"/>
            <a:chExt cx="2590163" cy="155393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C534081-7F0B-4F6A-9771-B6C5690BF220}"/>
                </a:ext>
              </a:extLst>
            </p:cNvPr>
            <p:cNvGrpSpPr/>
            <p:nvPr/>
          </p:nvGrpSpPr>
          <p:grpSpPr>
            <a:xfrm>
              <a:off x="1879600" y="2381488"/>
              <a:ext cx="2482851" cy="1272937"/>
              <a:chOff x="1879600" y="3087314"/>
              <a:chExt cx="3098800" cy="1068332"/>
            </a:xfrm>
          </p:grpSpPr>
          <p:sp>
            <p:nvSpPr>
              <p:cNvPr id="15" name="Text Box 10">
                <a:extLst>
                  <a:ext uri="{FF2B5EF4-FFF2-40B4-BE49-F238E27FC236}">
                    <a16:creationId xmlns:a16="http://schemas.microsoft.com/office/drawing/2014/main" id="{B28CC6B4-857B-4AF4-B14C-EB7BBB9DABF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79600" y="3410059"/>
                <a:ext cx="3098800" cy="7455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60960" tIns="30480" rIns="60960" bIns="30480">
                <a:spAutoFit/>
              </a:bodyPr>
              <a:lstStyle/>
              <a:p>
                <a:pPr marL="0" marR="0" lvl="0" indent="0" algn="just" defTabSz="121917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75000"/>
                      </a:prstClr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Every building we feature has a story to tell. Whether we explore a new intervention that has shifted the fabric of the city surrounding it, pull back the covers on architectural prize-giving. 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439AD988-E4BF-48BC-8691-7C134C07547A}"/>
                  </a:ext>
                </a:extLst>
              </p:cNvPr>
              <p:cNvSpPr/>
              <p:nvPr/>
            </p:nvSpPr>
            <p:spPr>
              <a:xfrm>
                <a:off x="1942964" y="3087314"/>
                <a:ext cx="3035436" cy="309968"/>
              </a:xfrm>
              <a:prstGeom prst="rect">
                <a:avLst/>
              </a:prstGeom>
              <a:solidFill>
                <a:srgbClr val="3A546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noAutofit/>
              </a:bodyPr>
              <a:lstStyle/>
              <a:p>
                <a:pPr marL="0" marR="0" lvl="0" indent="0" algn="ctr" defTabSz="14509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Open Sans" pitchFamily="34" charset="0"/>
                    <a:cs typeface="Open Sans" pitchFamily="34" charset="0"/>
                  </a:rPr>
                  <a:t>TEXT</a:t>
                </a:r>
              </a:p>
            </p:txBody>
          </p: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FADA56F-3DA7-4B79-9E19-CEE8F0867467}"/>
                </a:ext>
              </a:extLst>
            </p:cNvPr>
            <p:cNvSpPr/>
            <p:nvPr/>
          </p:nvSpPr>
          <p:spPr bwMode="auto">
            <a:xfrm>
              <a:off x="1772288" y="2100488"/>
              <a:ext cx="931333" cy="931333"/>
            </a:xfrm>
            <a:prstGeom prst="ellipse">
              <a:avLst/>
            </a:prstGeom>
            <a:noFill/>
            <a:ln w="19050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733" b="1" i="0" u="none" strike="noStrike" kern="1200" cap="none" spc="0" normalizeH="0" baseline="0" noProof="0" dirty="0">
                  <a:ln>
                    <a:noFill/>
                  </a:ln>
                  <a:solidFill>
                    <a:srgbClr val="DACCB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21A1F87-73B2-40FE-8659-3175C438A430}"/>
              </a:ext>
            </a:extLst>
          </p:cNvPr>
          <p:cNvGrpSpPr/>
          <p:nvPr/>
        </p:nvGrpSpPr>
        <p:grpSpPr>
          <a:xfrm>
            <a:off x="4479437" y="3976761"/>
            <a:ext cx="3291179" cy="1991917"/>
            <a:chOff x="1794933" y="2100488"/>
            <a:chExt cx="2567518" cy="1553937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AE38458-D279-4052-B1BA-A85D25F84F85}"/>
                </a:ext>
              </a:extLst>
            </p:cNvPr>
            <p:cNvGrpSpPr/>
            <p:nvPr/>
          </p:nvGrpSpPr>
          <p:grpSpPr>
            <a:xfrm>
              <a:off x="1879600" y="2381488"/>
              <a:ext cx="2482851" cy="1272937"/>
              <a:chOff x="1879600" y="3087314"/>
              <a:chExt cx="3098800" cy="1068332"/>
            </a:xfrm>
          </p:grpSpPr>
          <p:sp>
            <p:nvSpPr>
              <p:cNvPr id="20" name="Text Box 10">
                <a:extLst>
                  <a:ext uri="{FF2B5EF4-FFF2-40B4-BE49-F238E27FC236}">
                    <a16:creationId xmlns:a16="http://schemas.microsoft.com/office/drawing/2014/main" id="{58B2988F-6766-423C-AE8A-8AEED6B0CF6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79600" y="3410059"/>
                <a:ext cx="3098800" cy="7455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60960" tIns="30480" rIns="60960" bIns="30480">
                <a:spAutoFit/>
              </a:bodyPr>
              <a:lstStyle/>
              <a:p>
                <a:pPr marL="0" marR="0" lvl="0" indent="0" algn="just" defTabSz="121917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75000"/>
                      </a:prstClr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Every building we feature has a story to tell. Whether we explore a new intervention that has shifted the fabric of the city surrounding it, pull back the covers on architectural prize-giving. 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BD53859-286C-41F6-85ED-5E12FC571408}"/>
                  </a:ext>
                </a:extLst>
              </p:cNvPr>
              <p:cNvSpPr/>
              <p:nvPr/>
            </p:nvSpPr>
            <p:spPr>
              <a:xfrm>
                <a:off x="1942964" y="3087314"/>
                <a:ext cx="3035436" cy="309968"/>
              </a:xfrm>
              <a:prstGeom prst="rect">
                <a:avLst/>
              </a:prstGeom>
              <a:solidFill>
                <a:srgbClr val="3A546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noAutofit/>
              </a:bodyPr>
              <a:lstStyle/>
              <a:p>
                <a:pPr marL="0" marR="0" lvl="0" indent="0" algn="ctr" defTabSz="14509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Open Sans" pitchFamily="34" charset="0"/>
                    <a:cs typeface="Open Sans" pitchFamily="34" charset="0"/>
                  </a:rPr>
                  <a:t>TEXT</a:t>
                </a:r>
              </a:p>
            </p:txBody>
          </p:sp>
        </p:grp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545E33F-A09D-4ED0-8918-C1CC7B0CAFA1}"/>
                </a:ext>
              </a:extLst>
            </p:cNvPr>
            <p:cNvSpPr/>
            <p:nvPr/>
          </p:nvSpPr>
          <p:spPr bwMode="auto">
            <a:xfrm>
              <a:off x="1794933" y="2100488"/>
              <a:ext cx="931333" cy="931333"/>
            </a:xfrm>
            <a:prstGeom prst="ellipse">
              <a:avLst/>
            </a:prstGeom>
            <a:noFill/>
            <a:ln w="19050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733" b="1" i="0" u="none" strike="noStrike" kern="1200" cap="none" spc="0" normalizeH="0" baseline="0" noProof="0" dirty="0">
                  <a:ln>
                    <a:noFill/>
                  </a:ln>
                  <a:solidFill>
                    <a:srgbClr val="DACCB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05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38BC5E0-7DD7-461D-B963-63D5679AE864}"/>
              </a:ext>
            </a:extLst>
          </p:cNvPr>
          <p:cNvGrpSpPr/>
          <p:nvPr/>
        </p:nvGrpSpPr>
        <p:grpSpPr>
          <a:xfrm>
            <a:off x="718197" y="1841822"/>
            <a:ext cx="3320205" cy="1991917"/>
            <a:chOff x="1772288" y="2100488"/>
            <a:chExt cx="2590163" cy="1553937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388D2A5-FEB0-4419-B615-BB5DC60B5B08}"/>
                </a:ext>
              </a:extLst>
            </p:cNvPr>
            <p:cNvGrpSpPr/>
            <p:nvPr/>
          </p:nvGrpSpPr>
          <p:grpSpPr>
            <a:xfrm>
              <a:off x="1879600" y="2381488"/>
              <a:ext cx="2482851" cy="1272937"/>
              <a:chOff x="1879600" y="3087314"/>
              <a:chExt cx="3098800" cy="1068332"/>
            </a:xfrm>
          </p:grpSpPr>
          <p:sp>
            <p:nvSpPr>
              <p:cNvPr id="26" name="Text Box 10">
                <a:extLst>
                  <a:ext uri="{FF2B5EF4-FFF2-40B4-BE49-F238E27FC236}">
                    <a16:creationId xmlns:a16="http://schemas.microsoft.com/office/drawing/2014/main" id="{DBEE85F6-8256-4A43-98CF-D01A1E54678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79600" y="3410059"/>
                <a:ext cx="3098800" cy="7455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60960" tIns="30480" rIns="60960" bIns="30480">
                <a:spAutoFit/>
              </a:bodyPr>
              <a:lstStyle/>
              <a:p>
                <a:pPr marL="0" marR="0" lvl="0" indent="0" algn="just" defTabSz="121917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75000"/>
                      </a:prstClr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Every building we feature has a story to tell. Whether we explore a new intervention that has shifted the fabric of the city surrounding it, pull back the covers on architectural prize-giving. 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604CE31-DC4B-4FF5-8EA1-F56CA3B0D6A6}"/>
                  </a:ext>
                </a:extLst>
              </p:cNvPr>
              <p:cNvSpPr/>
              <p:nvPr/>
            </p:nvSpPr>
            <p:spPr>
              <a:xfrm>
                <a:off x="1942964" y="3087314"/>
                <a:ext cx="3035436" cy="309968"/>
              </a:xfrm>
              <a:prstGeom prst="rect">
                <a:avLst/>
              </a:prstGeom>
              <a:solidFill>
                <a:srgbClr val="3A546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noAutofit/>
              </a:bodyPr>
              <a:lstStyle/>
              <a:p>
                <a:pPr marL="0" marR="0" lvl="0" indent="0" algn="ctr" defTabSz="14509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Open Sans" pitchFamily="34" charset="0"/>
                    <a:cs typeface="Open Sans" pitchFamily="34" charset="0"/>
                  </a:rPr>
                  <a:t>TEXT</a:t>
                </a:r>
              </a:p>
            </p:txBody>
          </p:sp>
        </p:grp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8EEBA38-801F-4E51-928B-B2601CF806C9}"/>
                </a:ext>
              </a:extLst>
            </p:cNvPr>
            <p:cNvSpPr/>
            <p:nvPr/>
          </p:nvSpPr>
          <p:spPr bwMode="auto">
            <a:xfrm>
              <a:off x="1772288" y="2100488"/>
              <a:ext cx="931333" cy="931333"/>
            </a:xfrm>
            <a:prstGeom prst="ellipse">
              <a:avLst/>
            </a:prstGeom>
            <a:noFill/>
            <a:ln w="19050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733" b="1" i="0" u="none" strike="noStrike" kern="1200" cap="none" spc="0" normalizeH="0" baseline="0" noProof="0" dirty="0">
                  <a:ln>
                    <a:noFill/>
                  </a:ln>
                  <a:solidFill>
                    <a:srgbClr val="DACCB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01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68B9F4E-2706-4D19-A39F-6B69E6E4493E}"/>
              </a:ext>
            </a:extLst>
          </p:cNvPr>
          <p:cNvGrpSpPr/>
          <p:nvPr/>
        </p:nvGrpSpPr>
        <p:grpSpPr>
          <a:xfrm>
            <a:off x="747227" y="3976761"/>
            <a:ext cx="3291179" cy="1991917"/>
            <a:chOff x="1794933" y="2100488"/>
            <a:chExt cx="2567518" cy="155393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33D45C9B-4FC6-414C-96B1-8D4D6953C357}"/>
                </a:ext>
              </a:extLst>
            </p:cNvPr>
            <p:cNvGrpSpPr/>
            <p:nvPr/>
          </p:nvGrpSpPr>
          <p:grpSpPr>
            <a:xfrm>
              <a:off x="1879600" y="2381488"/>
              <a:ext cx="2482851" cy="1272937"/>
              <a:chOff x="1879600" y="3087314"/>
              <a:chExt cx="3098800" cy="1068332"/>
            </a:xfrm>
          </p:grpSpPr>
          <p:sp>
            <p:nvSpPr>
              <p:cNvPr id="31" name="Text Box 10">
                <a:extLst>
                  <a:ext uri="{FF2B5EF4-FFF2-40B4-BE49-F238E27FC236}">
                    <a16:creationId xmlns:a16="http://schemas.microsoft.com/office/drawing/2014/main" id="{421741FA-17C6-47B6-8B58-AEC1209FC9A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79600" y="3410059"/>
                <a:ext cx="3098800" cy="7455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60960" tIns="30480" rIns="60960" bIns="30480">
                <a:spAutoFit/>
              </a:bodyPr>
              <a:lstStyle/>
              <a:p>
                <a:pPr marL="0" marR="0" lvl="0" indent="0" algn="just" defTabSz="121917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75000"/>
                      </a:prstClr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Every building we feature has a story to tell. Whether we explore a new intervention that has shifted the fabric of the city surrounding it, pull back the covers on architectural prize-giving. 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4A139F3-E4BE-4A5B-8E4D-4DD4741D98EA}"/>
                  </a:ext>
                </a:extLst>
              </p:cNvPr>
              <p:cNvSpPr/>
              <p:nvPr/>
            </p:nvSpPr>
            <p:spPr>
              <a:xfrm>
                <a:off x="1942964" y="3087314"/>
                <a:ext cx="3035436" cy="309968"/>
              </a:xfrm>
              <a:prstGeom prst="rect">
                <a:avLst/>
              </a:prstGeom>
              <a:solidFill>
                <a:srgbClr val="3A546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noAutofit/>
              </a:bodyPr>
              <a:lstStyle/>
              <a:p>
                <a:pPr marL="0" marR="0" lvl="0" indent="0" algn="ctr" defTabSz="14509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Open Sans" pitchFamily="34" charset="0"/>
                    <a:cs typeface="Open Sans" pitchFamily="34" charset="0"/>
                  </a:rPr>
                  <a:t>TEXT</a:t>
                </a:r>
              </a:p>
            </p:txBody>
          </p:sp>
        </p:grp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ECFD1A0-1F1D-473D-84CA-5076679573B9}"/>
                </a:ext>
              </a:extLst>
            </p:cNvPr>
            <p:cNvSpPr/>
            <p:nvPr/>
          </p:nvSpPr>
          <p:spPr bwMode="auto">
            <a:xfrm>
              <a:off x="1794933" y="2100488"/>
              <a:ext cx="931333" cy="931333"/>
            </a:xfrm>
            <a:prstGeom prst="ellipse">
              <a:avLst/>
            </a:prstGeom>
            <a:noFill/>
            <a:ln w="19050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733" b="1" i="0" u="none" strike="noStrike" kern="1200" cap="none" spc="0" normalizeH="0" baseline="0" noProof="0" dirty="0">
                  <a:ln>
                    <a:noFill/>
                  </a:ln>
                  <a:solidFill>
                    <a:srgbClr val="DACCB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04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3595530-4C77-4A1E-83DE-5633F4D04B71}"/>
              </a:ext>
            </a:extLst>
          </p:cNvPr>
          <p:cNvGrpSpPr/>
          <p:nvPr/>
        </p:nvGrpSpPr>
        <p:grpSpPr>
          <a:xfrm>
            <a:off x="8153595" y="1841822"/>
            <a:ext cx="3320205" cy="1991917"/>
            <a:chOff x="1772288" y="2100488"/>
            <a:chExt cx="2590163" cy="1553937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D7AA4469-2DCD-4343-B8B5-C4D5F5199CE2}"/>
                </a:ext>
              </a:extLst>
            </p:cNvPr>
            <p:cNvGrpSpPr/>
            <p:nvPr/>
          </p:nvGrpSpPr>
          <p:grpSpPr>
            <a:xfrm>
              <a:off x="1879600" y="2381488"/>
              <a:ext cx="2482851" cy="1272937"/>
              <a:chOff x="1879600" y="3087314"/>
              <a:chExt cx="3098800" cy="1068332"/>
            </a:xfrm>
          </p:grpSpPr>
          <p:sp>
            <p:nvSpPr>
              <p:cNvPr id="39" name="Text Box 10">
                <a:extLst>
                  <a:ext uri="{FF2B5EF4-FFF2-40B4-BE49-F238E27FC236}">
                    <a16:creationId xmlns:a16="http://schemas.microsoft.com/office/drawing/2014/main" id="{9458E4BF-0EBE-487D-A92C-51299EF005A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79600" y="3410059"/>
                <a:ext cx="3098800" cy="7455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60960" tIns="30480" rIns="60960" bIns="30480">
                <a:spAutoFit/>
              </a:bodyPr>
              <a:lstStyle/>
              <a:p>
                <a:pPr marL="0" marR="0" lvl="0" indent="0" algn="just" defTabSz="121917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75000"/>
                      </a:prstClr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Every building we feature has a story to tell. Whether we explore a new intervention that has shifted the fabric of the city surrounding it, pull back the covers on architectural prize-giving. 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5F57DFFA-9F14-4DAF-AB94-29C04B74A312}"/>
                  </a:ext>
                </a:extLst>
              </p:cNvPr>
              <p:cNvSpPr/>
              <p:nvPr/>
            </p:nvSpPr>
            <p:spPr>
              <a:xfrm>
                <a:off x="1942964" y="3087314"/>
                <a:ext cx="3035436" cy="309968"/>
              </a:xfrm>
              <a:prstGeom prst="rect">
                <a:avLst/>
              </a:prstGeom>
              <a:solidFill>
                <a:srgbClr val="3A546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noAutofit/>
              </a:bodyPr>
              <a:lstStyle/>
              <a:p>
                <a:pPr marL="0" marR="0" lvl="0" indent="0" algn="ctr" defTabSz="14509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Open Sans" pitchFamily="34" charset="0"/>
                    <a:cs typeface="Open Sans" pitchFamily="34" charset="0"/>
                  </a:rPr>
                  <a:t>TEXT</a:t>
                </a:r>
              </a:p>
            </p:txBody>
          </p:sp>
        </p:grp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2C31400-9184-41CB-AACA-89096FE6B74E}"/>
                </a:ext>
              </a:extLst>
            </p:cNvPr>
            <p:cNvSpPr/>
            <p:nvPr/>
          </p:nvSpPr>
          <p:spPr bwMode="auto">
            <a:xfrm>
              <a:off x="1772288" y="2100488"/>
              <a:ext cx="931333" cy="931333"/>
            </a:xfrm>
            <a:prstGeom prst="ellipse">
              <a:avLst/>
            </a:prstGeom>
            <a:noFill/>
            <a:ln w="19050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733" b="1" i="0" u="none" strike="noStrike" kern="1200" cap="none" spc="0" normalizeH="0" baseline="0" noProof="0" dirty="0">
                  <a:ln>
                    <a:noFill/>
                  </a:ln>
                  <a:solidFill>
                    <a:srgbClr val="DACCB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03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986FA26-6BBD-43FE-919F-30FA8E1A8807}"/>
              </a:ext>
            </a:extLst>
          </p:cNvPr>
          <p:cNvGrpSpPr/>
          <p:nvPr/>
        </p:nvGrpSpPr>
        <p:grpSpPr>
          <a:xfrm>
            <a:off x="8182625" y="3976761"/>
            <a:ext cx="3291179" cy="1991917"/>
            <a:chOff x="1794933" y="2100488"/>
            <a:chExt cx="2567518" cy="1553937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207BD054-9CBF-4E83-B870-B678ED8E1A3F}"/>
                </a:ext>
              </a:extLst>
            </p:cNvPr>
            <p:cNvGrpSpPr/>
            <p:nvPr/>
          </p:nvGrpSpPr>
          <p:grpSpPr>
            <a:xfrm>
              <a:off x="1879600" y="2381488"/>
              <a:ext cx="2482851" cy="1272937"/>
              <a:chOff x="1879600" y="3087314"/>
              <a:chExt cx="3098800" cy="1068332"/>
            </a:xfrm>
          </p:grpSpPr>
          <p:sp>
            <p:nvSpPr>
              <p:cNvPr id="44" name="Text Box 10">
                <a:extLst>
                  <a:ext uri="{FF2B5EF4-FFF2-40B4-BE49-F238E27FC236}">
                    <a16:creationId xmlns:a16="http://schemas.microsoft.com/office/drawing/2014/main" id="{51C27372-EF8D-4562-BDFC-CBB66CBC85C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79600" y="3410059"/>
                <a:ext cx="3098800" cy="74558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60960" tIns="30480" rIns="60960" bIns="30480">
                <a:spAutoFit/>
              </a:bodyPr>
              <a:lstStyle/>
              <a:p>
                <a:pPr marL="0" marR="0" lvl="0" indent="0" algn="just" defTabSz="121917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>
                        <a:lumMod val="75000"/>
                      </a:prstClr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Every building we feature has a story to tell. Whether we explore a new intervention that has shifted the fabric of the city surrounding it, pull back the covers on architectural prize-giving. 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1EAD6C26-098D-41CB-A808-D319D5F36B5A}"/>
                  </a:ext>
                </a:extLst>
              </p:cNvPr>
              <p:cNvSpPr/>
              <p:nvPr/>
            </p:nvSpPr>
            <p:spPr>
              <a:xfrm>
                <a:off x="1942964" y="3087314"/>
                <a:ext cx="3035436" cy="309968"/>
              </a:xfrm>
              <a:prstGeom prst="rect">
                <a:avLst/>
              </a:prstGeom>
              <a:solidFill>
                <a:srgbClr val="3A546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noAutofit/>
              </a:bodyPr>
              <a:lstStyle/>
              <a:p>
                <a:pPr marL="0" marR="0" lvl="0" indent="0" algn="ctr" defTabSz="14509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Open Sans" pitchFamily="34" charset="0"/>
                    <a:cs typeface="Open Sans" pitchFamily="34" charset="0"/>
                  </a:rPr>
                  <a:t>TEXT</a:t>
                </a:r>
              </a:p>
            </p:txBody>
          </p:sp>
        </p:grp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276375E-D0B7-458F-AD6B-1A25479FB18A}"/>
                </a:ext>
              </a:extLst>
            </p:cNvPr>
            <p:cNvSpPr/>
            <p:nvPr/>
          </p:nvSpPr>
          <p:spPr bwMode="auto">
            <a:xfrm>
              <a:off x="1794933" y="2100488"/>
              <a:ext cx="931333" cy="931333"/>
            </a:xfrm>
            <a:prstGeom prst="ellipse">
              <a:avLst/>
            </a:prstGeom>
            <a:noFill/>
            <a:ln w="19050">
              <a:noFill/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none" lIns="121920" tIns="60960" rIns="121920" bIns="60960" numCol="1" rtlCol="0" anchor="ctr" anchorCtr="1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733" b="1" i="0" u="none" strike="noStrike" kern="1200" cap="none" spc="0" normalizeH="0" baseline="0" noProof="0" dirty="0">
                  <a:ln>
                    <a:noFill/>
                  </a:ln>
                  <a:solidFill>
                    <a:srgbClr val="DACCB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06</a:t>
              </a:r>
            </a:p>
          </p:txBody>
        </p:sp>
      </p:grp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8FAE9594-8B68-4F24-AD6D-DBC743D0E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449943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877FE4-542D-482A-9815-9C215DF68668}" type="slidenum">
              <a:rPr kumimoji="0" lang="en-US" sz="1400" b="1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6188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8F7C8F5-C44B-4EF3-914C-3A9F482C2B0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8" y="0"/>
            <a:ext cx="449961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B6F2867-09E8-4473-8B3E-F4B83CAB8A71}"/>
              </a:ext>
            </a:extLst>
          </p:cNvPr>
          <p:cNvSpPr/>
          <p:nvPr/>
        </p:nvSpPr>
        <p:spPr>
          <a:xfrm>
            <a:off x="0" y="0"/>
            <a:ext cx="4499612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E2E2E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CE0DF3-31D3-444E-AF62-96D5CDED1D58}"/>
              </a:ext>
            </a:extLst>
          </p:cNvPr>
          <p:cNvSpPr/>
          <p:nvPr/>
        </p:nvSpPr>
        <p:spPr>
          <a:xfrm rot="5400000">
            <a:off x="3543295" y="-3025041"/>
            <a:ext cx="1009650" cy="809625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91C403-85A5-48BC-ADB7-90CF99676CAF}"/>
              </a:ext>
            </a:extLst>
          </p:cNvPr>
          <p:cNvSpPr txBox="1"/>
          <p:nvPr/>
        </p:nvSpPr>
        <p:spPr>
          <a:xfrm>
            <a:off x="571500" y="682390"/>
            <a:ext cx="7524746" cy="81132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213037"/>
                </a:solidFill>
                <a:effectLst/>
                <a:uLnTx/>
                <a:uFillTx/>
                <a:latin typeface="Britannic Bold" panose="020B0903060703020204" pitchFamily="34" charset="0"/>
                <a:ea typeface="+mn-ea"/>
                <a:cs typeface="+mn-cs"/>
              </a:rPr>
              <a:t>Insert your desired Title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252736-B00B-4BD3-996B-93E8F729B459}"/>
              </a:ext>
            </a:extLst>
          </p:cNvPr>
          <p:cNvSpPr txBox="1"/>
          <p:nvPr/>
        </p:nvSpPr>
        <p:spPr>
          <a:xfrm>
            <a:off x="612979" y="1891690"/>
            <a:ext cx="10956169" cy="87284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Every building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we feature has a story to tell. Whether we explore a new intervention that has shifted the fabric of the city surrounding it, pull back the covers on architectural prize-giving.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F0CF1E-6EDA-4AC8-AB1F-35D8FB61F2A6}"/>
              </a:ext>
            </a:extLst>
          </p:cNvPr>
          <p:cNvSpPr txBox="1"/>
          <p:nvPr/>
        </p:nvSpPr>
        <p:spPr>
          <a:xfrm>
            <a:off x="2705100" y="3238004"/>
            <a:ext cx="8864048" cy="71051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Every building we feature has a story to tell. Whether we explore a new intervention that has shifted the fabric of the city surrounding it, pull back the covers on architectural prize-giving.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F48AFD-29CC-4BF6-893E-9561010D8DFD}"/>
              </a:ext>
            </a:extLst>
          </p:cNvPr>
          <p:cNvSpPr txBox="1"/>
          <p:nvPr/>
        </p:nvSpPr>
        <p:spPr>
          <a:xfrm>
            <a:off x="2705100" y="4296033"/>
            <a:ext cx="8864048" cy="71051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Every building we feature has a story to tell. Whether we explore a new intervention that has shifted the fabric of the city surrounding it, pull back the covers on architectural prize-giving.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9A8BB8-A52E-4277-9910-5034008400D2}"/>
              </a:ext>
            </a:extLst>
          </p:cNvPr>
          <p:cNvSpPr txBox="1"/>
          <p:nvPr/>
        </p:nvSpPr>
        <p:spPr>
          <a:xfrm>
            <a:off x="2981739" y="5802253"/>
            <a:ext cx="8587409" cy="71051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Every building we feature has a story to tell. Whether we explore a new intervention that has shifted the fabric of the city surrounding it.</a:t>
            </a: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35BD7979-B93A-4FD4-B0AE-13524BEC3395}"/>
              </a:ext>
            </a:extLst>
          </p:cNvPr>
          <p:cNvSpPr/>
          <p:nvPr/>
        </p:nvSpPr>
        <p:spPr>
          <a:xfrm rot="10800000">
            <a:off x="3301092" y="5375449"/>
            <a:ext cx="348343" cy="239336"/>
          </a:xfrm>
          <a:prstGeom prst="triangle">
            <a:avLst/>
          </a:prstGeom>
          <a:solidFill>
            <a:srgbClr val="2130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8EA7C926-8869-4176-8479-90D7109C5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356350"/>
            <a:ext cx="449943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F877FE4-542D-482A-9815-9C215DF68668}" type="slidenum">
              <a:rPr kumimoji="0" 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965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724</Words>
  <Application>Microsoft Office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Britannic Bold</vt:lpstr>
      <vt:lpstr>Arial</vt:lpstr>
      <vt:lpstr>Calibri Light</vt:lpstr>
      <vt:lpstr>Times New Roman</vt:lpstr>
      <vt:lpstr>Calibri</vt:lpstr>
      <vt:lpstr>Candara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somayeh Rousta</dc:creator>
  <cp:lastModifiedBy>somayeh Rousta</cp:lastModifiedBy>
  <cp:revision>26</cp:revision>
  <dcterms:created xsi:type="dcterms:W3CDTF">2021-12-24T07:13:22Z</dcterms:created>
  <dcterms:modified xsi:type="dcterms:W3CDTF">2021-12-28T18:01:39Z</dcterms:modified>
</cp:coreProperties>
</file>

<file path=docProps/thumbnail.jpeg>
</file>